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5" r:id="rId2"/>
    <p:sldId id="273" r:id="rId3"/>
    <p:sldId id="274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33CC"/>
    <a:srgbClr val="006600"/>
    <a:srgbClr val="003366"/>
    <a:srgbClr val="A50021"/>
    <a:srgbClr val="008080"/>
    <a:srgbClr val="EAEAEA"/>
    <a:srgbClr val="000066"/>
    <a:srgbClr val="003300"/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70" d="100"/>
          <a:sy n="70" d="100"/>
        </p:scale>
        <p:origin x="-4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89A7E-8535-4339-A324-AA59CF8CF3EC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30DE5-A679-4DB5-B509-91E28A78B4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6335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737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44123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5634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0462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8798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0776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5644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6028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5949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6346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7852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05/05/2024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5428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17997753"/>
              </p:ext>
            </p:extLst>
          </p:nvPr>
        </p:nvGraphicFramePr>
        <p:xfrm>
          <a:off x="179512" y="260648"/>
          <a:ext cx="8784976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3825"/>
                <a:gridCol w="4771151"/>
              </a:tblGrid>
              <a:tr h="547261">
                <a:tc gridSpan="2"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chemeClr val="bg1"/>
                          </a:solidFill>
                        </a:rPr>
                        <a:t>Programma dei COBAS Scuola per</a:t>
                      </a:r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 il CSPI</a:t>
                      </a:r>
                      <a:endParaRPr lang="it-IT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83893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it-IT" sz="2000" b="1" dirty="0" smtClean="0">
                          <a:solidFill>
                            <a:srgbClr val="003366"/>
                          </a:solidFill>
                        </a:rPr>
                        <a:t>NO all’autonomia</a:t>
                      </a:r>
                      <a:r>
                        <a:rPr lang="it-IT" sz="2000" b="1" baseline="0" dirty="0" smtClean="0">
                          <a:solidFill>
                            <a:srgbClr val="003366"/>
                          </a:solidFill>
                        </a:rPr>
                        <a:t>  differenziata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rgbClr val="660033"/>
                          </a:solidFill>
                        </a:rPr>
                        <a:t>NO</a:t>
                      </a:r>
                      <a:r>
                        <a:rPr lang="it-IT" sz="2000" b="1" baseline="0" dirty="0" smtClean="0">
                          <a:solidFill>
                            <a:srgbClr val="660033"/>
                          </a:solidFill>
                        </a:rPr>
                        <a:t> al taglio delle scuole 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it-IT" sz="2000" b="1" i="0" u="none" strike="noStrike" kern="1200" baseline="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NO a tecnici e professionali di 4 anni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kern="1200" baseline="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NO al liceo autarchico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rgbClr val="C00000"/>
                          </a:solidFill>
                        </a:rPr>
                        <a:t>NO a INVALSI, tutor e</a:t>
                      </a:r>
                      <a:r>
                        <a:rPr lang="it-IT" sz="2000" b="1" baseline="0" dirty="0" smtClean="0">
                          <a:solidFill>
                            <a:srgbClr val="C00000"/>
                          </a:solidFill>
                        </a:rPr>
                        <a:t> orientatori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it-IT" sz="2000" b="0" dirty="0" smtClean="0"/>
                        <a:t> </a:t>
                      </a:r>
                      <a:r>
                        <a:rPr lang="it-IT" sz="2000" b="1" dirty="0" smtClean="0"/>
                        <a:t>all’aggravio</a:t>
                      </a:r>
                      <a:r>
                        <a:rPr lang="it-IT" sz="2000" b="1" baseline="0" dirty="0" smtClean="0"/>
                        <a:t> del lavoro e </a:t>
                      </a:r>
                      <a:r>
                        <a:rPr lang="it-IT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allo stress lavoro correlato, al burn-out </a:t>
                      </a:r>
                      <a:r>
                        <a:rPr lang="it-IT" sz="20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rgbClr val="0033CC"/>
                          </a:solidFill>
                        </a:rPr>
                        <a:t>NO</a:t>
                      </a:r>
                      <a:r>
                        <a:rPr lang="it-IT" sz="2000" b="1" baseline="0" dirty="0" smtClean="0">
                          <a:solidFill>
                            <a:srgbClr val="0033CC"/>
                          </a:solidFill>
                        </a:rPr>
                        <a:t>  ai premi per pochi </a:t>
                      </a:r>
                      <a:endParaRPr lang="it-IT" sz="2000" b="1" dirty="0" smtClean="0">
                        <a:solidFill>
                          <a:srgbClr val="0033CC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rgbClr val="A50021"/>
                          </a:solidFill>
                        </a:rPr>
                        <a:t>NO  al precariato  a vita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rgbClr val="660033"/>
                          </a:solidFill>
                        </a:rPr>
                        <a:t>No all’invadenza Forze armate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it-IT" sz="2000" b="1" baseline="0" dirty="0" smtClean="0">
                          <a:solidFill>
                            <a:schemeClr val="tx1"/>
                          </a:solidFill>
                        </a:rPr>
                        <a:t> al sessismo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rgbClr val="A50021"/>
                          </a:solidFill>
                        </a:rPr>
                        <a:t>NO al mobbing </a:t>
                      </a:r>
                      <a:r>
                        <a:rPr lang="it-IT" sz="2000" b="1" baseline="0" dirty="0" smtClean="0">
                          <a:solidFill>
                            <a:srgbClr val="A50021"/>
                          </a:solidFill>
                        </a:rPr>
                        <a:t>di docenti e ATA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smtClean="0"/>
                        <a:t>NO </a:t>
                      </a:r>
                      <a:r>
                        <a:rPr lang="it-IT" sz="2000" b="1" dirty="0" smtClean="0"/>
                        <a:t>al silenzio assenso </a:t>
                      </a:r>
                      <a:r>
                        <a:rPr lang="it-IT" sz="2000" b="1" baseline="0" dirty="0" smtClean="0"/>
                        <a:t>sui fondi </a:t>
                      </a:r>
                      <a:r>
                        <a:rPr lang="it-IT" sz="2000" b="1" dirty="0" smtClean="0"/>
                        <a:t>PENSIONI </a:t>
                      </a:r>
                      <a:endParaRPr lang="it-IT" sz="2000" b="1" dirty="0">
                        <a:solidFill>
                          <a:srgbClr val="0033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baseline="0" dirty="0" smtClean="0">
                          <a:solidFill>
                            <a:srgbClr val="660066"/>
                          </a:solidFill>
                        </a:rPr>
                        <a:t>Uguaglianza di diritti e di opportunità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kern="1200" baseline="0" dirty="0" smtClean="0">
                          <a:solidFill>
                            <a:srgbClr val="A50021"/>
                          </a:solidFill>
                          <a:latin typeface="+mn-lt"/>
                          <a:ea typeface="+mn-ea"/>
                          <a:cs typeface="+mn-cs"/>
                        </a:rPr>
                        <a:t>Limite al dimensionamento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Parità formativa tra le scuole </a:t>
                      </a:r>
                      <a:endParaRPr lang="it-IT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kern="1200" baseline="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Riduzione numero alunne/alunni per classe e lotta alla dispersione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baseline="0" dirty="0" smtClean="0">
                          <a:solidFill>
                            <a:srgbClr val="006600"/>
                          </a:solidFill>
                        </a:rPr>
                        <a:t>Aumento organici ATA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baseline="0" dirty="0" smtClean="0"/>
                        <a:t>Diritto all’assemblea ATA deliberante</a:t>
                      </a:r>
                      <a:endParaRPr lang="it-IT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2200" b="1" dirty="0" smtClean="0">
                          <a:solidFill>
                            <a:srgbClr val="660033"/>
                          </a:solidFill>
                        </a:rPr>
                        <a:t>Ruolo unico</a:t>
                      </a:r>
                      <a:r>
                        <a:rPr lang="it-IT" sz="2200" b="1" baseline="0" dirty="0" smtClean="0">
                          <a:solidFill>
                            <a:srgbClr val="660033"/>
                          </a:solidFill>
                        </a:rPr>
                        <a:t> </a:t>
                      </a:r>
                      <a:r>
                        <a:rPr lang="it-IT" sz="2200" b="1" dirty="0" smtClean="0">
                          <a:solidFill>
                            <a:srgbClr val="660033"/>
                          </a:solidFill>
                        </a:rPr>
                        <a:t>Primaria e infanzia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rgbClr val="003366"/>
                          </a:solidFill>
                        </a:rPr>
                        <a:t>Stabilizzazione dei precari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rgbClr val="006600"/>
                          </a:solidFill>
                        </a:rPr>
                        <a:t>Scuola che educa alla pace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i="0" u="none" strike="noStrike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Rispetto delle differenze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i="0" u="none" strike="noStrike" kern="1200" baseline="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Istruzione indipendente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baseline="0" dirty="0" smtClean="0">
                          <a:solidFill>
                            <a:srgbClr val="006600"/>
                          </a:solidFill>
                        </a:rPr>
                        <a:t>Conservazione del TFR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smtClean="0">
                          <a:solidFill>
                            <a:srgbClr val="0033CC"/>
                          </a:solidFill>
                        </a:rPr>
                        <a:t>Riconoscimento </a:t>
                      </a:r>
                      <a:r>
                        <a:rPr lang="it-IT" sz="2200" b="1" smtClean="0">
                          <a:solidFill>
                            <a:srgbClr val="0033CC"/>
                          </a:solidFill>
                        </a:rPr>
                        <a:t>del </a:t>
                      </a:r>
                      <a:r>
                        <a:rPr lang="it-IT" sz="2200" b="1" dirty="0" smtClean="0">
                          <a:solidFill>
                            <a:srgbClr val="0033CC"/>
                          </a:solidFill>
                        </a:rPr>
                        <a:t>lavoro dei docenti «non idonei»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endParaRPr lang="it-IT" sz="2000" b="1" dirty="0" smtClean="0">
                        <a:solidFill>
                          <a:srgbClr val="0066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2335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95536" y="260648"/>
            <a:ext cx="8064896" cy="602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  <a:latin typeface="Montserrat-ExtraBold"/>
              </a:rPr>
              <a:t>CANDIDATI liste </a:t>
            </a:r>
            <a:r>
              <a:rPr lang="it-IT" sz="2800" b="1" dirty="0">
                <a:solidFill>
                  <a:srgbClr val="C00000"/>
                </a:solidFill>
                <a:latin typeface="Montserrat-ExtraBold"/>
              </a:rPr>
              <a:t>COBAS </a:t>
            </a:r>
            <a:r>
              <a:rPr lang="it-IT" sz="2800" b="1" dirty="0" smtClean="0">
                <a:solidFill>
                  <a:srgbClr val="C00000"/>
                </a:solidFill>
                <a:latin typeface="Montserrat-ExtraBold"/>
              </a:rPr>
              <a:t>SCUOLA CSPI </a:t>
            </a:r>
            <a:endParaRPr lang="it-IT" sz="2800" b="1" dirty="0">
              <a:solidFill>
                <a:srgbClr val="C00000"/>
              </a:solidFill>
              <a:latin typeface="Montserrat-ExtraBold"/>
            </a:endParaRPr>
          </a:p>
          <a:p>
            <a:pPr algn="ctr"/>
            <a:r>
              <a:rPr lang="it-IT" sz="1600" b="1" dirty="0" smtClean="0">
                <a:solidFill>
                  <a:srgbClr val="C00000"/>
                </a:solidFill>
                <a:latin typeface="Montserrat-ExtraBold"/>
              </a:rPr>
              <a:t>ELEZIONI 7 MAGGIO 2024 </a:t>
            </a:r>
            <a:endParaRPr lang="it-IT" sz="1600" b="1" dirty="0">
              <a:solidFill>
                <a:srgbClr val="C00000"/>
              </a:solidFill>
              <a:latin typeface="Montserrat-ExtraBold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t-IT" sz="2800" b="1" dirty="0" smtClean="0">
                <a:solidFill>
                  <a:srgbClr val="A50021"/>
                </a:solidFill>
              </a:rPr>
              <a:t>Personale ATA</a:t>
            </a:r>
          </a:p>
          <a:p>
            <a:pPr>
              <a:lnSpc>
                <a:spcPct val="120000"/>
              </a:lnSpc>
            </a:pPr>
            <a:r>
              <a:rPr lang="it-IT" sz="2000" b="1" dirty="0" smtClean="0">
                <a:solidFill>
                  <a:srgbClr val="0000CC"/>
                </a:solidFill>
              </a:rPr>
              <a:t>CINZIA MEDUGNO -</a:t>
            </a:r>
            <a:r>
              <a:rPr lang="it-IT" sz="2000" dirty="0" smtClean="0">
                <a:solidFill>
                  <a:srgbClr val="000000"/>
                </a:solidFill>
              </a:rPr>
              <a:t>Assistente amministrativa IS Elena di Savoia/</a:t>
            </a:r>
            <a:r>
              <a:rPr lang="it-IT" sz="2000" dirty="0" err="1" smtClean="0">
                <a:solidFill>
                  <a:srgbClr val="000000"/>
                </a:solidFill>
              </a:rPr>
              <a:t>Diaz-Napoli</a:t>
            </a:r>
            <a:endParaRPr lang="it-IT" sz="2000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r>
              <a:rPr lang="it-IT" sz="2000" b="1" dirty="0" smtClean="0">
                <a:solidFill>
                  <a:srgbClr val="C00000"/>
                </a:solidFill>
              </a:rPr>
              <a:t>FRANCESCO LETIZIA - </a:t>
            </a:r>
            <a:r>
              <a:rPr lang="it-IT" sz="2000" dirty="0" smtClean="0">
                <a:solidFill>
                  <a:srgbClr val="000000"/>
                </a:solidFill>
              </a:rPr>
              <a:t>Collaboratore </a:t>
            </a:r>
            <a:r>
              <a:rPr lang="it-IT" sz="2000" dirty="0" err="1" smtClean="0">
                <a:solidFill>
                  <a:srgbClr val="000000"/>
                </a:solidFill>
              </a:rPr>
              <a:t>scolastico-ic</a:t>
            </a:r>
            <a:r>
              <a:rPr lang="it-IT" sz="2000" dirty="0" smtClean="0">
                <a:solidFill>
                  <a:srgbClr val="000000"/>
                </a:solidFill>
              </a:rPr>
              <a:t> Via della Carine – Roma </a:t>
            </a:r>
            <a:endParaRPr lang="it-IT" sz="20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t-IT" sz="2800" b="1" dirty="0" smtClean="0">
                <a:solidFill>
                  <a:srgbClr val="006666"/>
                </a:solidFill>
              </a:rPr>
              <a:t>Personale docente Infanzia</a:t>
            </a:r>
          </a:p>
          <a:p>
            <a:pPr>
              <a:lnSpc>
                <a:spcPct val="120000"/>
              </a:lnSpc>
            </a:pPr>
            <a:r>
              <a:rPr lang="it-IT" sz="2000" b="1" dirty="0" smtClean="0">
                <a:solidFill>
                  <a:srgbClr val="000099"/>
                </a:solidFill>
              </a:rPr>
              <a:t>BEATRICE CORSETTI  </a:t>
            </a:r>
            <a:r>
              <a:rPr lang="it-IT" sz="2000" dirty="0" smtClean="0">
                <a:solidFill>
                  <a:srgbClr val="000000"/>
                </a:solidFill>
              </a:rPr>
              <a:t>- IC V. dell’Aeroporto - Roma</a:t>
            </a:r>
          </a:p>
          <a:p>
            <a:pPr>
              <a:lnSpc>
                <a:spcPct val="120000"/>
              </a:lnSpc>
            </a:pPr>
            <a:r>
              <a:rPr lang="it-IT" sz="2000" b="1" dirty="0" smtClean="0">
                <a:solidFill>
                  <a:srgbClr val="800000"/>
                </a:solidFill>
              </a:rPr>
              <a:t>MARIA RUSSO </a:t>
            </a:r>
            <a:r>
              <a:rPr lang="it-IT" sz="2000" dirty="0" smtClean="0">
                <a:solidFill>
                  <a:srgbClr val="000000"/>
                </a:solidFill>
              </a:rPr>
              <a:t>- IC Vittorino da Feltre – Torino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t-IT" sz="2800" b="1" dirty="0" smtClean="0">
                <a:solidFill>
                  <a:srgbClr val="000099"/>
                </a:solidFill>
              </a:rPr>
              <a:t>Personale docente Primaria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CC0000"/>
                </a:solidFill>
              </a:rPr>
              <a:t>BRUNA SFERRA </a:t>
            </a:r>
            <a:r>
              <a:rPr lang="it-IT" dirty="0" smtClean="0">
                <a:solidFill>
                  <a:srgbClr val="000000"/>
                </a:solidFill>
              </a:rPr>
              <a:t>- IC V. Padre </a:t>
            </a:r>
            <a:r>
              <a:rPr lang="it-IT" dirty="0" err="1" smtClean="0">
                <a:solidFill>
                  <a:srgbClr val="000000"/>
                </a:solidFill>
              </a:rPr>
              <a:t>Semeria</a:t>
            </a:r>
            <a:r>
              <a:rPr lang="it-IT" dirty="0" smtClean="0">
                <a:solidFill>
                  <a:srgbClr val="000000"/>
                </a:solidFill>
              </a:rPr>
              <a:t> - Roma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006666"/>
                </a:solidFill>
              </a:rPr>
              <a:t>ANGELA FAZARI </a:t>
            </a:r>
            <a:r>
              <a:rPr lang="it-IT" dirty="0" smtClean="0">
                <a:solidFill>
                  <a:srgbClr val="000000"/>
                </a:solidFill>
              </a:rPr>
              <a:t>- IC Bobbio/Novaro - Torino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660033"/>
                </a:solidFill>
              </a:rPr>
              <a:t>MARIA ROSARIA CIMINO </a:t>
            </a:r>
            <a:r>
              <a:rPr lang="it-IT" dirty="0" smtClean="0">
                <a:solidFill>
                  <a:srgbClr val="000000"/>
                </a:solidFill>
              </a:rPr>
              <a:t>- IC Levi Montalcini - Salerno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003366"/>
                </a:solidFill>
              </a:rPr>
              <a:t>ANNA MARIA GIULIANI </a:t>
            </a:r>
            <a:r>
              <a:rPr lang="it-IT" dirty="0" smtClean="0">
                <a:solidFill>
                  <a:srgbClr val="000000"/>
                </a:solidFill>
              </a:rPr>
              <a:t>- </a:t>
            </a:r>
            <a:r>
              <a:rPr lang="pl-PL" dirty="0" smtClean="0">
                <a:solidFill>
                  <a:srgbClr val="000000"/>
                </a:solidFill>
              </a:rPr>
              <a:t>IC 58° J.F. Kennedy - Napoli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A50021"/>
                </a:solidFill>
              </a:rPr>
              <a:t>LUCIA FUSCO </a:t>
            </a:r>
            <a:r>
              <a:rPr lang="it-IT" dirty="0" smtClean="0">
                <a:solidFill>
                  <a:srgbClr val="000000"/>
                </a:solidFill>
              </a:rPr>
              <a:t>- Gaetano Manfredini – Pontinia (Latina)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003300"/>
                </a:solidFill>
              </a:rPr>
              <a:t>DEBORA MEONI </a:t>
            </a:r>
            <a:r>
              <a:rPr lang="it-IT" dirty="0" smtClean="0">
                <a:solidFill>
                  <a:srgbClr val="000000"/>
                </a:solidFill>
              </a:rPr>
              <a:t>- IC Cino da Pistoia/G. Galilei - Pistoia</a:t>
            </a:r>
            <a:endParaRPr lang="it-IT" sz="2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791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328985" y="324433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dirty="0">
                <a:solidFill>
                  <a:schemeClr val="bg2"/>
                </a:solidFill>
              </a:rPr>
              <a:t>NO</a:t>
            </a:r>
          </a:p>
        </p:txBody>
      </p:sp>
      <p:sp>
        <p:nvSpPr>
          <p:cNvPr id="2" name="Rettangolo 1"/>
          <p:cNvSpPr/>
          <p:nvPr/>
        </p:nvSpPr>
        <p:spPr>
          <a:xfrm>
            <a:off x="539552" y="620687"/>
            <a:ext cx="8280920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  <a:latin typeface="Montserrat-ExtraBold"/>
              </a:rPr>
              <a:t>CANDIDATI liste COBAS SCUOLA CSPI </a:t>
            </a:r>
          </a:p>
          <a:p>
            <a:pPr algn="ctr"/>
            <a:r>
              <a:rPr lang="it-IT" sz="1600" b="1" dirty="0" smtClean="0">
                <a:solidFill>
                  <a:srgbClr val="C00000"/>
                </a:solidFill>
                <a:latin typeface="Montserrat-ExtraBold"/>
              </a:rPr>
              <a:t>ELEZIONI 7 MAGGIO 2024 </a:t>
            </a:r>
          </a:p>
          <a:p>
            <a:endParaRPr lang="it-IT" sz="2000" b="1" dirty="0" smtClean="0">
              <a:solidFill>
                <a:srgbClr val="000000"/>
              </a:solidFill>
              <a:latin typeface="Montserrat-ExtraBold"/>
            </a:endParaRPr>
          </a:p>
          <a:p>
            <a:pPr>
              <a:lnSpc>
                <a:spcPct val="120000"/>
              </a:lnSpc>
            </a:pPr>
            <a:r>
              <a:rPr lang="it-IT" sz="2400" b="1" dirty="0" smtClean="0">
                <a:solidFill>
                  <a:srgbClr val="0033CC"/>
                </a:solidFill>
              </a:rPr>
              <a:t>Personale docente Secondaria di I grado</a:t>
            </a:r>
          </a:p>
          <a:p>
            <a:pPr>
              <a:lnSpc>
                <a:spcPct val="120000"/>
              </a:lnSpc>
            </a:pPr>
            <a:r>
              <a:rPr lang="it-IT" sz="2000" b="1" dirty="0" smtClean="0">
                <a:solidFill>
                  <a:srgbClr val="800000"/>
                </a:solidFill>
              </a:rPr>
              <a:t>SILVANA VACIRCA </a:t>
            </a:r>
            <a:r>
              <a:rPr lang="it-IT" sz="2000" dirty="0" smtClean="0">
                <a:solidFill>
                  <a:srgbClr val="000000"/>
                </a:solidFill>
              </a:rPr>
              <a:t>– IC Ottone Rosai – Firenze</a:t>
            </a:r>
          </a:p>
          <a:p>
            <a:pPr>
              <a:lnSpc>
                <a:spcPct val="120000"/>
              </a:lnSpc>
            </a:pPr>
            <a:r>
              <a:rPr lang="it-IT" sz="2000" b="1" dirty="0" smtClean="0">
                <a:solidFill>
                  <a:srgbClr val="003366"/>
                </a:solidFill>
              </a:rPr>
              <a:t>LORENZO AZZARO - </a:t>
            </a:r>
            <a:r>
              <a:rPr lang="it-IT" sz="2000" dirty="0" smtClean="0">
                <a:solidFill>
                  <a:srgbClr val="000000"/>
                </a:solidFill>
              </a:rPr>
              <a:t>IC Niccolò </a:t>
            </a:r>
            <a:r>
              <a:rPr lang="it-IT" sz="2000" dirty="0" err="1" smtClean="0">
                <a:solidFill>
                  <a:srgbClr val="000000"/>
                </a:solidFill>
              </a:rPr>
              <a:t>Tommaseo</a:t>
            </a:r>
            <a:r>
              <a:rPr lang="it-IT" sz="2000" dirty="0" smtClean="0">
                <a:solidFill>
                  <a:srgbClr val="000000"/>
                </a:solidFill>
              </a:rPr>
              <a:t> - Torino</a:t>
            </a:r>
          </a:p>
          <a:p>
            <a:pPr>
              <a:lnSpc>
                <a:spcPct val="120000"/>
              </a:lnSpc>
            </a:pPr>
            <a:r>
              <a:rPr lang="it-IT" sz="2000" b="1" dirty="0" smtClean="0">
                <a:solidFill>
                  <a:srgbClr val="660066"/>
                </a:solidFill>
              </a:rPr>
              <a:t>DOMENICO DAMIANI </a:t>
            </a:r>
            <a:r>
              <a:rPr lang="it-IT" sz="2000" dirty="0" smtClean="0">
                <a:solidFill>
                  <a:srgbClr val="000000"/>
                </a:solidFill>
              </a:rPr>
              <a:t>- IC </a:t>
            </a:r>
            <a:r>
              <a:rPr lang="it-IT" sz="2000" dirty="0" err="1" smtClean="0">
                <a:solidFill>
                  <a:srgbClr val="000000"/>
                </a:solidFill>
              </a:rPr>
              <a:t>Maffi</a:t>
            </a:r>
            <a:r>
              <a:rPr lang="it-IT" sz="2000" dirty="0" smtClean="0">
                <a:solidFill>
                  <a:srgbClr val="000000"/>
                </a:solidFill>
              </a:rPr>
              <a:t> – sezione ospedaliera - Roma</a:t>
            </a:r>
          </a:p>
          <a:p>
            <a:pPr>
              <a:lnSpc>
                <a:spcPct val="120000"/>
              </a:lnSpc>
            </a:pPr>
            <a:r>
              <a:rPr lang="it-IT" sz="2000" b="1" dirty="0" smtClean="0">
                <a:solidFill>
                  <a:srgbClr val="003300"/>
                </a:solidFill>
              </a:rPr>
              <a:t>ANTONIO MAZZITELLI </a:t>
            </a:r>
            <a:r>
              <a:rPr lang="it-IT" sz="2000" dirty="0" smtClean="0">
                <a:solidFill>
                  <a:srgbClr val="000000"/>
                </a:solidFill>
              </a:rPr>
              <a:t>- IC Russo/Montale - Napoli</a:t>
            </a:r>
          </a:p>
          <a:p>
            <a:pPr>
              <a:lnSpc>
                <a:spcPct val="120000"/>
              </a:lnSpc>
            </a:pPr>
            <a:r>
              <a:rPr lang="it-IT" sz="2000" b="1" dirty="0" smtClean="0">
                <a:solidFill>
                  <a:srgbClr val="0033CC"/>
                </a:solidFill>
              </a:rPr>
              <a:t>ARNALDO STANZIONE </a:t>
            </a:r>
            <a:r>
              <a:rPr lang="it-IT" sz="2000" dirty="0" smtClean="0">
                <a:solidFill>
                  <a:srgbClr val="000000"/>
                </a:solidFill>
              </a:rPr>
              <a:t>- IC </a:t>
            </a:r>
            <a:r>
              <a:rPr lang="it-IT" sz="2000" dirty="0" err="1" smtClean="0">
                <a:solidFill>
                  <a:srgbClr val="000000"/>
                </a:solidFill>
              </a:rPr>
              <a:t>Pimentel</a:t>
            </a:r>
            <a:r>
              <a:rPr lang="it-IT" sz="2000" dirty="0" smtClean="0">
                <a:solidFill>
                  <a:srgbClr val="000000"/>
                </a:solidFill>
              </a:rPr>
              <a:t> Fonseca – </a:t>
            </a:r>
            <a:r>
              <a:rPr lang="it-IT" sz="2000" dirty="0" err="1" smtClean="0">
                <a:solidFill>
                  <a:srgbClr val="000000"/>
                </a:solidFill>
              </a:rPr>
              <a:t>Pontecagnano</a:t>
            </a:r>
            <a:r>
              <a:rPr lang="it-IT" sz="2000" dirty="0" smtClean="0">
                <a:solidFill>
                  <a:srgbClr val="000000"/>
                </a:solidFill>
              </a:rPr>
              <a:t> (Salerno)</a:t>
            </a:r>
          </a:p>
          <a:p>
            <a:pPr>
              <a:lnSpc>
                <a:spcPct val="120000"/>
              </a:lnSpc>
            </a:pPr>
            <a:r>
              <a:rPr lang="it-IT" sz="2000" b="1" dirty="0" smtClean="0">
                <a:solidFill>
                  <a:srgbClr val="CC0000"/>
                </a:solidFill>
              </a:rPr>
              <a:t>ALESSANDRO MORETTI </a:t>
            </a:r>
            <a:r>
              <a:rPr lang="it-IT" sz="2000" dirty="0" smtClean="0">
                <a:solidFill>
                  <a:srgbClr val="000000"/>
                </a:solidFill>
              </a:rPr>
              <a:t>- CPIA Padova IC V. delle Carine – Roma</a:t>
            </a:r>
            <a:endParaRPr lang="it-IT" sz="20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t-IT" sz="2400" b="1" dirty="0" smtClean="0">
                <a:solidFill>
                  <a:srgbClr val="000066"/>
                </a:solidFill>
              </a:rPr>
              <a:t>Personale </a:t>
            </a:r>
            <a:r>
              <a:rPr lang="it-IT" sz="2400" b="1" dirty="0">
                <a:solidFill>
                  <a:srgbClr val="000066"/>
                </a:solidFill>
              </a:rPr>
              <a:t>docente Secondaria di II grado</a:t>
            </a:r>
          </a:p>
          <a:p>
            <a:pPr>
              <a:lnSpc>
                <a:spcPct val="120000"/>
              </a:lnSpc>
            </a:pPr>
            <a:r>
              <a:rPr lang="it-IT" b="1" dirty="0">
                <a:solidFill>
                  <a:srgbClr val="A50021"/>
                </a:solidFill>
              </a:rPr>
              <a:t>GIUSEPPE IARIA </a:t>
            </a:r>
            <a:r>
              <a:rPr lang="it-IT" dirty="0">
                <a:solidFill>
                  <a:srgbClr val="000000"/>
                </a:solidFill>
              </a:rPr>
              <a:t>(detto Pino) IIS Paolo Boselli – Torino</a:t>
            </a:r>
          </a:p>
          <a:p>
            <a:pPr>
              <a:lnSpc>
                <a:spcPct val="120000"/>
              </a:lnSpc>
            </a:pPr>
            <a:r>
              <a:rPr lang="it-IT" b="1" dirty="0">
                <a:solidFill>
                  <a:srgbClr val="0033CC"/>
                </a:solidFill>
              </a:rPr>
              <a:t>GIOVANNI BRUNO </a:t>
            </a:r>
            <a:r>
              <a:rPr lang="it-IT" dirty="0">
                <a:solidFill>
                  <a:srgbClr val="000000"/>
                </a:solidFill>
              </a:rPr>
              <a:t>LS Filippo Buonarroti – Pisa</a:t>
            </a:r>
          </a:p>
          <a:p>
            <a:pPr>
              <a:lnSpc>
                <a:spcPct val="120000"/>
              </a:lnSpc>
            </a:pPr>
            <a:r>
              <a:rPr lang="it-IT" b="1" dirty="0">
                <a:solidFill>
                  <a:srgbClr val="006666"/>
                </a:solidFill>
              </a:rPr>
              <a:t>MASSIMO MONTELLA </a:t>
            </a:r>
            <a:r>
              <a:rPr lang="it-IT" dirty="0">
                <a:solidFill>
                  <a:srgbClr val="000000"/>
                </a:solidFill>
              </a:rPr>
              <a:t>LC V</a:t>
            </a:r>
            <a:r>
              <a:rPr lang="it-IT" dirty="0" smtClean="0">
                <a:solidFill>
                  <a:srgbClr val="000000"/>
                </a:solidFill>
              </a:rPr>
              <a:t>. Emanuele </a:t>
            </a:r>
            <a:r>
              <a:rPr lang="it-IT" dirty="0">
                <a:solidFill>
                  <a:srgbClr val="000000"/>
                </a:solidFill>
              </a:rPr>
              <a:t>II /Garibaldi - Napoli</a:t>
            </a:r>
          </a:p>
          <a:p>
            <a:pPr>
              <a:lnSpc>
                <a:spcPct val="120000"/>
              </a:lnSpc>
            </a:pPr>
            <a:r>
              <a:rPr lang="it-IT" b="1" dirty="0">
                <a:solidFill>
                  <a:srgbClr val="CC0000"/>
                </a:solidFill>
              </a:rPr>
              <a:t>DAVIDE ZOTTI </a:t>
            </a:r>
            <a:r>
              <a:rPr lang="it-IT" dirty="0">
                <a:solidFill>
                  <a:srgbClr val="000000"/>
                </a:solidFill>
              </a:rPr>
              <a:t>ISIS Carducci /Dante - Trieste</a:t>
            </a:r>
          </a:p>
          <a:p>
            <a:endParaRPr lang="it-IT" sz="2000" b="1" dirty="0" smtClean="0">
              <a:solidFill>
                <a:srgbClr val="000000"/>
              </a:solidFill>
              <a:latin typeface="Montserrat-Extra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03044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537</TotalTime>
  <Words>365</Words>
  <Application>Microsoft Office PowerPoint</Application>
  <PresentationFormat>Presentazione su schermo (4:3)</PresentationFormat>
  <Paragraphs>57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COBAS Scuola  ELEZIONI   Consiglio Superiore della Pubblica Istruzione  C.S.P.I. 2024</dc:title>
  <dc:creator>Utente;Giovanna Liccardi</dc:creator>
  <cp:lastModifiedBy>Utente</cp:lastModifiedBy>
  <cp:revision>72</cp:revision>
  <dcterms:created xsi:type="dcterms:W3CDTF">2024-04-19T07:44:16Z</dcterms:created>
  <dcterms:modified xsi:type="dcterms:W3CDTF">2024-05-05T06:26:28Z</dcterms:modified>
</cp:coreProperties>
</file>